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7" r:id="rId2"/>
    <p:sldId id="260" r:id="rId3"/>
    <p:sldId id="269" r:id="rId4"/>
    <p:sldId id="270" r:id="rId5"/>
    <p:sldId id="271" r:id="rId6"/>
    <p:sldId id="272" r:id="rId7"/>
    <p:sldId id="273" r:id="rId8"/>
    <p:sldId id="274" r:id="rId9"/>
    <p:sldId id="275" r:id="rId1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84029" autoAdjust="0"/>
  </p:normalViewPr>
  <p:slideViewPr>
    <p:cSldViewPr>
      <p:cViewPr varScale="1">
        <p:scale>
          <a:sx n="65" d="100"/>
          <a:sy n="65" d="100"/>
        </p:scale>
        <p:origin x="-131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938" y="-91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58477" y="138783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21856" y="144774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F1ABE4-611C-40F4-9D59-69D6846E2526}" type="datetimeFigureOut">
              <a:rPr lang="en-GB" smtClean="0"/>
              <a:t>06/07/2014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www.rip.org.uk</a:t>
            </a:r>
            <a:endParaRPr lang="en-GB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725A54-BE5B-4C9C-AD09-6B6E2B60D3EE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Picture 3" descr="V:\Social Justice\RRC shared\Marketing\brand guidelines\2013\RiP Logos\RiP_core_hi-r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21" y="144774"/>
            <a:ext cx="1415877" cy="593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5743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36063" y="28230"/>
            <a:ext cx="2945659" cy="5937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2016" y="76918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540136-3316-49DD-8056-0CE0F3BD2F67}" type="datetimeFigureOut">
              <a:rPr lang="en-GB" smtClean="0"/>
              <a:pPr/>
              <a:t>06/07/2014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GB" dirty="0" err="1" smtClean="0"/>
              <a:t>www:rip.org.uk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10BE77-D203-44B2-81A9-1699E7CF9DF1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3" descr="V:\Social Justice\RRC shared\Marketing\brand guidelines\2013\RiP Logos\RiP_core_hi-r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063" y="28230"/>
            <a:ext cx="1415877" cy="593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9794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12643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/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10BE77-D203-44B2-81A9-1699E7CF9DF1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21859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/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22883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/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23907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/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24931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/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25955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/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26979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/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28003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/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C8E16-D92D-4014-98B7-1CA27952ECE0}" type="datetime1">
              <a:rPr lang="en-GB" smtClean="0"/>
              <a:t>06/07/2014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3A071-E96E-410A-B7CD-55BFE4424E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3243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3013E-813A-4693-888E-9FCC4A02B642}" type="datetime1">
              <a:rPr lang="en-GB" smtClean="0"/>
              <a:t>06/07/2014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3A071-E96E-410A-B7CD-55BFE4424E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8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FC68-4B52-4F8C-AB74-D75082B206CF}" type="datetime1">
              <a:rPr lang="en-GB" smtClean="0"/>
              <a:t>06/07/2014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3A071-E96E-410A-B7CD-55BFE4424E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89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CED51-611A-4878-879D-6235492C2C47}" type="datetime1">
              <a:rPr lang="en-GB" smtClean="0"/>
              <a:t>06/07/2014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3A071-E96E-410A-B7CD-55BFE4424E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463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E4061-A4E9-4142-BEFF-9EED1F409F55}" type="datetime1">
              <a:rPr lang="en-GB" smtClean="0"/>
              <a:t>06/07/2014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3A071-E96E-410A-B7CD-55BFE4424E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5388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1DDF-B1E9-42B2-ABA9-2EABAF30EA2A}" type="datetime1">
              <a:rPr lang="en-GB" smtClean="0"/>
              <a:t>06/07/2014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3A071-E96E-410A-B7CD-55BFE4424E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8752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81270-6AB8-4B96-8DE1-CEB0B1DCF22E}" type="datetime1">
              <a:rPr lang="en-GB" smtClean="0"/>
              <a:t>06/07/2014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3A071-E96E-410A-B7CD-55BFE4424E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6656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DB49-56C2-4D56-BAF1-CF3366C2F151}" type="datetime1">
              <a:rPr lang="en-GB" smtClean="0"/>
              <a:t>06/07/2014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3A071-E96E-410A-B7CD-55BFE4424E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5831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197F8-C843-47AC-BEE9-2B3234D2E84E}" type="datetime1">
              <a:rPr lang="en-GB" smtClean="0"/>
              <a:t>06/07/2014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3A071-E96E-410A-B7CD-55BFE4424E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141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4E4E6-6BA2-402E-8514-61FAB217F8C4}" type="datetime1">
              <a:rPr lang="en-GB" smtClean="0"/>
              <a:t>06/07/2014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3A071-E96E-410A-B7CD-55BFE4424E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889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CFF4-BD32-4453-B61B-565E69582D09}" type="datetime1">
              <a:rPr lang="en-GB" smtClean="0"/>
              <a:t>06/07/2014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3A071-E96E-410A-B7CD-55BFE4424E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1915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19872" y="63595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FBAE5-327C-4522-A82B-B7C4883E6A60}" type="datetime1">
              <a:rPr lang="en-GB" smtClean="0"/>
              <a:t>06/07/2014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3A071-E96E-410A-B7CD-55BFE4424E73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1" descr="RiP_core-small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45" t="28503" r="19209" b="31938"/>
          <a:stretch>
            <a:fillRect/>
          </a:stretch>
        </p:blipFill>
        <p:spPr bwMode="auto">
          <a:xfrm>
            <a:off x="319088" y="6359525"/>
            <a:ext cx="996950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9730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Grp="1"/>
          </p:cNvSpPr>
          <p:nvPr>
            <p:ph type="title"/>
          </p:nvPr>
        </p:nvSpPr>
        <p:spPr bwMode="auto">
          <a:xfrm>
            <a:off x="899592" y="1124744"/>
            <a:ext cx="7467600" cy="1066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defTabSz="914400" eaLnBrk="1">
              <a:lnSpc>
                <a:spcPct val="90000"/>
              </a:lnSpc>
            </a:pPr>
            <a:r>
              <a:rPr lang="en-US" sz="3200" b="1" dirty="0" smtClean="0">
                <a:solidFill>
                  <a:srgbClr val="F19705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Analysis and Critical Thinking in Assessment</a:t>
            </a:r>
            <a:endParaRPr lang="en-US" dirty="0" smtClean="0"/>
          </a:p>
        </p:txBody>
      </p:sp>
      <p:pic>
        <p:nvPicPr>
          <p:cNvPr id="38915" name="Picture 2" descr="MP900315598[1]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140968"/>
            <a:ext cx="2686050" cy="191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3A071-E96E-410A-B7CD-55BFE4424E7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2590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/>
          <p:cNvSpPr>
            <a:spLocks noGrp="1"/>
          </p:cNvSpPr>
          <p:nvPr>
            <p:ph type="title"/>
          </p:nvPr>
        </p:nvSpPr>
        <p:spPr bwMode="auto">
          <a:xfrm>
            <a:off x="611560" y="404664"/>
            <a:ext cx="7683624" cy="1066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defTabSz="914400" eaLnBrk="1">
              <a:lnSpc>
                <a:spcPct val="90000"/>
              </a:lnSpc>
            </a:pPr>
            <a:r>
              <a:rPr lang="en-US" sz="3600" b="1" dirty="0">
                <a:solidFill>
                  <a:srgbClr val="F19705"/>
                </a:solidFill>
                <a:sym typeface="Verdana" pitchFamily="34" charset="0"/>
              </a:rPr>
              <a:t>W</a:t>
            </a:r>
            <a:r>
              <a:rPr lang="en-US" sz="3600" b="1" dirty="0" smtClean="0">
                <a:solidFill>
                  <a:srgbClr val="F19705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hat is the problem?</a:t>
            </a:r>
            <a:endParaRPr lang="en-US" dirty="0" smtClean="0"/>
          </a:p>
        </p:txBody>
      </p:sp>
      <p:sp>
        <p:nvSpPr>
          <p:cNvPr id="41987" name="AutoShape 2"/>
          <p:cNvSpPr>
            <a:spLocks/>
          </p:cNvSpPr>
          <p:nvPr/>
        </p:nvSpPr>
        <p:spPr bwMode="auto">
          <a:xfrm>
            <a:off x="0" y="3128963"/>
            <a:ext cx="2743200" cy="954087"/>
          </a:xfrm>
          <a:custGeom>
            <a:avLst/>
            <a:gdLst>
              <a:gd name="T0" fmla="*/ 2147483647 w 21600"/>
              <a:gd name="T1" fmla="*/ 930736825 h 21600"/>
              <a:gd name="T2" fmla="*/ 2147483647 w 21600"/>
              <a:gd name="T3" fmla="*/ 930736825 h 21600"/>
              <a:gd name="T4" fmla="*/ 2147483647 w 21600"/>
              <a:gd name="T5" fmla="*/ 930736825 h 21600"/>
              <a:gd name="T6" fmla="*/ 2147483647 w 21600"/>
              <a:gd name="T7" fmla="*/ 9307368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algn="ctr" defTabSz="914400"/>
            <a:r>
              <a:rPr lang="en-US" sz="1800" dirty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Gathering </a:t>
            </a:r>
            <a:endParaRPr lang="en-US" sz="1800" dirty="0" smtClean="0">
              <a:latin typeface="Verdana" pitchFamily="34" charset="0"/>
              <a:ea typeface="Verdana" pitchFamily="34" charset="0"/>
              <a:cs typeface="Verdana" pitchFamily="34" charset="0"/>
              <a:sym typeface="Verdana" pitchFamily="34" charset="0"/>
            </a:endParaRPr>
          </a:p>
          <a:p>
            <a:pPr algn="ctr" defTabSz="914400"/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information</a:t>
            </a:r>
            <a:endParaRPr lang="en-US" dirty="0"/>
          </a:p>
        </p:txBody>
      </p:sp>
      <p:sp>
        <p:nvSpPr>
          <p:cNvPr id="41988" name="AutoShape 3"/>
          <p:cNvSpPr>
            <a:spLocks/>
          </p:cNvSpPr>
          <p:nvPr/>
        </p:nvSpPr>
        <p:spPr bwMode="auto">
          <a:xfrm>
            <a:off x="6372200" y="2924944"/>
            <a:ext cx="2657475" cy="1216843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algn="ctr" defTabSz="914400"/>
            <a:r>
              <a:rPr lang="en-US" sz="1800" dirty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Using information to inform decisions/ 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judgment</a:t>
            </a:r>
            <a:endParaRPr lang="en-US" dirty="0"/>
          </a:p>
        </p:txBody>
      </p:sp>
      <p:sp>
        <p:nvSpPr>
          <p:cNvPr id="41989" name="AutoShape 4"/>
          <p:cNvSpPr>
            <a:spLocks/>
          </p:cNvSpPr>
          <p:nvPr/>
        </p:nvSpPr>
        <p:spPr bwMode="auto">
          <a:xfrm>
            <a:off x="3419872" y="1628800"/>
            <a:ext cx="2146300" cy="482600"/>
          </a:xfrm>
          <a:custGeom>
            <a:avLst/>
            <a:gdLst>
              <a:gd name="T0" fmla="*/ 2147483647 w 21600"/>
              <a:gd name="T1" fmla="*/ 120454904 h 21600"/>
              <a:gd name="T2" fmla="*/ 2147483647 w 21600"/>
              <a:gd name="T3" fmla="*/ 120454904 h 21600"/>
              <a:gd name="T4" fmla="*/ 2147483647 w 21600"/>
              <a:gd name="T5" fmla="*/ 120454904 h 21600"/>
              <a:gd name="T6" fmla="*/ 2147483647 w 21600"/>
              <a:gd name="T7" fmla="*/ 12045490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defTabSz="914400"/>
            <a:r>
              <a:rPr lang="en-US" sz="2400" dirty="0" err="1" smtClean="0">
                <a:solidFill>
                  <a:srgbClr val="E42333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Synthesising</a:t>
            </a:r>
            <a:endParaRPr lang="en-US" dirty="0"/>
          </a:p>
        </p:txBody>
      </p:sp>
      <p:sp>
        <p:nvSpPr>
          <p:cNvPr id="41990" name="AutoShape 5"/>
          <p:cNvSpPr>
            <a:spLocks/>
          </p:cNvSpPr>
          <p:nvPr/>
        </p:nvSpPr>
        <p:spPr bwMode="auto">
          <a:xfrm>
            <a:off x="3491880" y="5157192"/>
            <a:ext cx="1981200" cy="850900"/>
          </a:xfrm>
          <a:custGeom>
            <a:avLst/>
            <a:gdLst>
              <a:gd name="T0" fmla="*/ 2147483647 w 21600"/>
              <a:gd name="T1" fmla="*/ 660234267 h 21600"/>
              <a:gd name="T2" fmla="*/ 2147483647 w 21600"/>
              <a:gd name="T3" fmla="*/ 660234267 h 21600"/>
              <a:gd name="T4" fmla="*/ 2147483647 w 21600"/>
              <a:gd name="T5" fmla="*/ 660234267 h 21600"/>
              <a:gd name="T6" fmla="*/ 2147483647 w 21600"/>
              <a:gd name="T7" fmla="*/ 66023426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algn="ctr" defTabSz="914400"/>
            <a:r>
              <a:rPr lang="en-US" sz="2400" dirty="0">
                <a:solidFill>
                  <a:srgbClr val="E42333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Drawing conclusions</a:t>
            </a:r>
            <a:endParaRPr lang="en-US" dirty="0"/>
          </a:p>
        </p:txBody>
      </p:sp>
      <p:sp>
        <p:nvSpPr>
          <p:cNvPr id="41991" name="AutoShape 6"/>
          <p:cNvSpPr>
            <a:spLocks/>
          </p:cNvSpPr>
          <p:nvPr/>
        </p:nvSpPr>
        <p:spPr bwMode="auto">
          <a:xfrm>
            <a:off x="3563888" y="4149080"/>
            <a:ext cx="1800225" cy="482600"/>
          </a:xfrm>
          <a:custGeom>
            <a:avLst/>
            <a:gdLst>
              <a:gd name="T0" fmla="*/ 2147483647 w 21600"/>
              <a:gd name="T1" fmla="*/ 120454904 h 21600"/>
              <a:gd name="T2" fmla="*/ 2147483647 w 21600"/>
              <a:gd name="T3" fmla="*/ 120454904 h 21600"/>
              <a:gd name="T4" fmla="*/ 2147483647 w 21600"/>
              <a:gd name="T5" fmla="*/ 120454904 h 21600"/>
              <a:gd name="T6" fmla="*/ 2147483647 w 21600"/>
              <a:gd name="T7" fmla="*/ 12045490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defTabSz="914400"/>
            <a:r>
              <a:rPr lang="en-US" sz="2400" dirty="0">
                <a:solidFill>
                  <a:srgbClr val="E42333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Evaluating</a:t>
            </a:r>
            <a:endParaRPr lang="en-US" dirty="0"/>
          </a:p>
        </p:txBody>
      </p:sp>
      <p:sp>
        <p:nvSpPr>
          <p:cNvPr id="41992" name="AutoShape 7"/>
          <p:cNvSpPr>
            <a:spLocks/>
          </p:cNvSpPr>
          <p:nvPr/>
        </p:nvSpPr>
        <p:spPr bwMode="auto">
          <a:xfrm>
            <a:off x="3635896" y="2924944"/>
            <a:ext cx="1674813" cy="482600"/>
          </a:xfrm>
          <a:custGeom>
            <a:avLst/>
            <a:gdLst>
              <a:gd name="T0" fmla="*/ 2147483647 w 21600"/>
              <a:gd name="T1" fmla="*/ 120454904 h 21600"/>
              <a:gd name="T2" fmla="*/ 2147483647 w 21600"/>
              <a:gd name="T3" fmla="*/ 120454904 h 21600"/>
              <a:gd name="T4" fmla="*/ 2147483647 w 21600"/>
              <a:gd name="T5" fmla="*/ 120454904 h 21600"/>
              <a:gd name="T6" fmla="*/ 2147483647 w 21600"/>
              <a:gd name="T7" fmla="*/ 12045490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defTabSz="914400"/>
            <a:r>
              <a:rPr lang="en-US" sz="2400" dirty="0" err="1" smtClean="0">
                <a:solidFill>
                  <a:srgbClr val="E42333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Analysing</a:t>
            </a:r>
            <a:endParaRPr lang="en-US" dirty="0"/>
          </a:p>
        </p:txBody>
      </p:sp>
      <p:sp>
        <p:nvSpPr>
          <p:cNvPr id="41993" name="Line 8"/>
          <p:cNvSpPr>
            <a:spLocks noChangeShapeType="1"/>
          </p:cNvSpPr>
          <p:nvPr/>
        </p:nvSpPr>
        <p:spPr bwMode="auto">
          <a:xfrm flipV="1">
            <a:off x="1855788" y="2160588"/>
            <a:ext cx="1260475" cy="9286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994" name="Line 9"/>
          <p:cNvSpPr>
            <a:spLocks noChangeShapeType="1"/>
          </p:cNvSpPr>
          <p:nvPr/>
        </p:nvSpPr>
        <p:spPr bwMode="auto">
          <a:xfrm>
            <a:off x="1884363" y="4114800"/>
            <a:ext cx="1482725" cy="1219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995" name="Line 10"/>
          <p:cNvSpPr>
            <a:spLocks noChangeShapeType="1"/>
          </p:cNvSpPr>
          <p:nvPr/>
        </p:nvSpPr>
        <p:spPr bwMode="auto">
          <a:xfrm flipV="1">
            <a:off x="2411760" y="3140967"/>
            <a:ext cx="864096" cy="1284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996" name="Line 11"/>
          <p:cNvSpPr>
            <a:spLocks noChangeShapeType="1"/>
          </p:cNvSpPr>
          <p:nvPr/>
        </p:nvSpPr>
        <p:spPr bwMode="auto">
          <a:xfrm>
            <a:off x="2552700" y="3886201"/>
            <a:ext cx="795164" cy="334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997" name="Line 12"/>
          <p:cNvSpPr>
            <a:spLocks noChangeShapeType="1"/>
          </p:cNvSpPr>
          <p:nvPr/>
        </p:nvSpPr>
        <p:spPr bwMode="auto">
          <a:xfrm flipV="1">
            <a:off x="5364088" y="3861048"/>
            <a:ext cx="1204912" cy="5127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998" name="Line 13"/>
          <p:cNvSpPr>
            <a:spLocks noChangeShapeType="1"/>
          </p:cNvSpPr>
          <p:nvPr/>
        </p:nvSpPr>
        <p:spPr bwMode="auto">
          <a:xfrm>
            <a:off x="5364088" y="3140969"/>
            <a:ext cx="1008112" cy="7200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999" name="Line 14"/>
          <p:cNvSpPr>
            <a:spLocks noChangeShapeType="1"/>
          </p:cNvSpPr>
          <p:nvPr/>
        </p:nvSpPr>
        <p:spPr bwMode="auto">
          <a:xfrm flipV="1">
            <a:off x="5364088" y="4365104"/>
            <a:ext cx="1656184" cy="99662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2000" name="Line 15"/>
          <p:cNvSpPr>
            <a:spLocks noChangeShapeType="1"/>
          </p:cNvSpPr>
          <p:nvPr/>
        </p:nvSpPr>
        <p:spPr bwMode="auto">
          <a:xfrm>
            <a:off x="5508104" y="1916832"/>
            <a:ext cx="1385887" cy="8747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3A071-E96E-410A-B7CD-55BFE4424E7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4249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"/>
          <p:cNvSpPr>
            <a:spLocks noGrp="1"/>
          </p:cNvSpPr>
          <p:nvPr>
            <p:ph type="title"/>
          </p:nvPr>
        </p:nvSpPr>
        <p:spPr bwMode="auto">
          <a:xfrm>
            <a:off x="539552" y="404664"/>
            <a:ext cx="7969250" cy="1066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defTabSz="914400" eaLnBrk="1">
              <a:lnSpc>
                <a:spcPct val="90000"/>
              </a:lnSpc>
            </a:pPr>
            <a:r>
              <a:rPr lang="en-US" sz="3200" b="1" dirty="0" err="1">
                <a:solidFill>
                  <a:srgbClr val="F19705"/>
                </a:solidFill>
                <a:sym typeface="Verdana" pitchFamily="34" charset="0"/>
              </a:rPr>
              <a:t>A</a:t>
            </a:r>
            <a:r>
              <a:rPr lang="en-US" sz="3200" b="1" dirty="0" err="1" smtClean="0">
                <a:solidFill>
                  <a:srgbClr val="F19705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nalysing</a:t>
            </a:r>
            <a:r>
              <a:rPr lang="en-US" sz="3200" b="1" dirty="0" smtClean="0">
                <a:solidFill>
                  <a:srgbClr val="F19705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 assessments: the five anchor principles</a:t>
            </a:r>
            <a:endParaRPr lang="en-US" dirty="0" smtClean="0"/>
          </a:p>
        </p:txBody>
      </p:sp>
      <p:sp>
        <p:nvSpPr>
          <p:cNvPr id="51203" name="Rectangle 2"/>
          <p:cNvSpPr>
            <a:spLocks noGrp="1"/>
          </p:cNvSpPr>
          <p:nvPr>
            <p:ph idx="1"/>
          </p:nvPr>
        </p:nvSpPr>
        <p:spPr bwMode="auto">
          <a:xfrm>
            <a:off x="539552" y="1628800"/>
            <a:ext cx="7970838" cy="4222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244475" indent="-244475" algn="l" eaLnBrk="1">
              <a:spcBef>
                <a:spcPts val="600"/>
              </a:spcBef>
              <a:buSzPct val="70000"/>
              <a:buFont typeface="Wingdings" pitchFamily="2" charset="2"/>
              <a:buChar char="•"/>
            </a:pPr>
            <a:endParaRPr lang="en-US" sz="2000" dirty="0" smtClean="0">
              <a:solidFill>
                <a:srgbClr val="000000"/>
              </a:solidFill>
            </a:endParaRPr>
          </a:p>
          <a:p>
            <a:pPr marL="244475" indent="-244475" algn="l" eaLnBrk="1">
              <a:spcBef>
                <a:spcPts val="600"/>
              </a:spcBef>
              <a:buSzPct val="70000"/>
            </a:pPr>
            <a:r>
              <a:rPr lang="en-US" sz="2400" dirty="0" smtClean="0">
                <a:solidFill>
                  <a:srgbClr val="000000"/>
                </a:solidFill>
              </a:rPr>
              <a:t>Why is the assessment being done?</a:t>
            </a:r>
          </a:p>
          <a:p>
            <a:pPr marL="244475" indent="-244475" algn="l" eaLnBrk="1">
              <a:spcBef>
                <a:spcPts val="600"/>
              </a:spcBef>
              <a:buSzPct val="70000"/>
            </a:pPr>
            <a:r>
              <a:rPr lang="en-US" sz="2400" dirty="0" smtClean="0">
                <a:solidFill>
                  <a:srgbClr val="000000"/>
                </a:solidFill>
              </a:rPr>
              <a:t>What is the story?</a:t>
            </a:r>
          </a:p>
          <a:p>
            <a:pPr marL="244475" indent="-244475" algn="l" eaLnBrk="1">
              <a:spcBef>
                <a:spcPts val="600"/>
              </a:spcBef>
              <a:buSzPct val="70000"/>
            </a:pPr>
            <a:r>
              <a:rPr lang="en-US" sz="2400" dirty="0" smtClean="0">
                <a:solidFill>
                  <a:srgbClr val="000000"/>
                </a:solidFill>
              </a:rPr>
              <a:t>What does the story mean?</a:t>
            </a:r>
          </a:p>
          <a:p>
            <a:pPr marL="244475" indent="-244475" algn="l" eaLnBrk="1">
              <a:spcBef>
                <a:spcPts val="600"/>
              </a:spcBef>
              <a:buSzPct val="70000"/>
            </a:pPr>
            <a:r>
              <a:rPr lang="en-US" sz="2400" dirty="0" smtClean="0">
                <a:solidFill>
                  <a:srgbClr val="000000"/>
                </a:solidFill>
              </a:rPr>
              <a:t>What needs to happen?</a:t>
            </a:r>
          </a:p>
          <a:p>
            <a:pPr marL="244475" indent="-244475" algn="l" eaLnBrk="1">
              <a:spcBef>
                <a:spcPts val="600"/>
              </a:spcBef>
              <a:buSzPct val="70000"/>
            </a:pPr>
            <a:r>
              <a:rPr lang="en-US" sz="2400" dirty="0" smtClean="0">
                <a:solidFill>
                  <a:srgbClr val="000000"/>
                </a:solidFill>
              </a:rPr>
              <a:t>How will we know we are making progress?</a:t>
            </a:r>
            <a:endParaRPr lang="en-US" sz="36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3A071-E96E-410A-B7CD-55BFE4424E7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04035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/>
          <p:cNvSpPr>
            <a:spLocks noGrp="1"/>
          </p:cNvSpPr>
          <p:nvPr>
            <p:ph type="title"/>
          </p:nvPr>
        </p:nvSpPr>
        <p:spPr bwMode="auto">
          <a:xfrm>
            <a:off x="211138" y="403225"/>
            <a:ext cx="7969250" cy="1066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defTabSz="914400" eaLnBrk="1">
              <a:lnSpc>
                <a:spcPct val="90000"/>
              </a:lnSpc>
            </a:pPr>
            <a:r>
              <a:rPr lang="en-US" sz="3200" b="1" dirty="0">
                <a:solidFill>
                  <a:srgbClr val="F19705"/>
                </a:solidFill>
                <a:sym typeface="Verdana" pitchFamily="34" charset="0"/>
              </a:rPr>
              <a:t>W</a:t>
            </a:r>
            <a:r>
              <a:rPr lang="en-US" sz="3200" b="1" dirty="0" smtClean="0">
                <a:solidFill>
                  <a:srgbClr val="F19705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hy is the assessment being done?</a:t>
            </a:r>
            <a:endParaRPr lang="en-US" dirty="0" smtClean="0"/>
          </a:p>
        </p:txBody>
      </p:sp>
      <p:sp>
        <p:nvSpPr>
          <p:cNvPr id="52227" name="Rectangle 2"/>
          <p:cNvSpPr>
            <a:spLocks noGrp="1"/>
          </p:cNvSpPr>
          <p:nvPr>
            <p:ph idx="1"/>
          </p:nvPr>
        </p:nvSpPr>
        <p:spPr bwMode="auto">
          <a:xfrm>
            <a:off x="539552" y="1628800"/>
            <a:ext cx="7970838" cy="4222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244475" indent="-244475" algn="l" eaLnBrk="1">
              <a:spcBef>
                <a:spcPts val="600"/>
              </a:spcBef>
              <a:buSzPct val="70000"/>
            </a:pPr>
            <a:r>
              <a:rPr lang="en-US" sz="2000" dirty="0" smtClean="0">
                <a:solidFill>
                  <a:srgbClr val="000000"/>
                </a:solidFill>
              </a:rPr>
              <a:t>Clarity about the purpose of the assessment from the beginning</a:t>
            </a:r>
          </a:p>
          <a:p>
            <a:pPr marL="244475" indent="-244475" algn="l" eaLnBrk="1">
              <a:spcBef>
                <a:spcPts val="600"/>
              </a:spcBef>
              <a:buSzPct val="70000"/>
            </a:pPr>
            <a:r>
              <a:rPr lang="en-US" sz="2000" dirty="0" smtClean="0">
                <a:solidFill>
                  <a:srgbClr val="000000"/>
                </a:solidFill>
              </a:rPr>
              <a:t>Allows practitioners to identify key issues</a:t>
            </a:r>
          </a:p>
          <a:p>
            <a:pPr marL="244475" indent="-244475" algn="l" eaLnBrk="1">
              <a:spcBef>
                <a:spcPts val="600"/>
              </a:spcBef>
              <a:buSzPct val="70000"/>
            </a:pPr>
            <a:r>
              <a:rPr lang="en-US" sz="2000" dirty="0" smtClean="0">
                <a:solidFill>
                  <a:srgbClr val="000000"/>
                </a:solidFill>
              </a:rPr>
              <a:t>Identify and collect knowledge that will be relevant for the individual case:</a:t>
            </a:r>
          </a:p>
          <a:p>
            <a:pPr marL="742950" lvl="1" indent="-285750" algn="l" eaLnBrk="1">
              <a:spcBef>
                <a:spcPts val="500"/>
              </a:spcBef>
              <a:buSzPct val="70000"/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000000"/>
                </a:solidFill>
              </a:rPr>
              <a:t>Research</a:t>
            </a:r>
          </a:p>
          <a:p>
            <a:pPr marL="742950" lvl="1" indent="-285750" algn="l" eaLnBrk="1">
              <a:spcBef>
                <a:spcPts val="500"/>
              </a:spcBef>
              <a:buSzPct val="70000"/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000000"/>
                </a:solidFill>
              </a:rPr>
              <a:t>Practice experience</a:t>
            </a:r>
          </a:p>
          <a:p>
            <a:pPr marL="742950" lvl="1" indent="-285750" algn="l" eaLnBrk="1">
              <a:spcBef>
                <a:spcPts val="500"/>
              </a:spcBef>
              <a:buSzPct val="70000"/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000000"/>
                </a:solidFill>
              </a:rPr>
              <a:t>Observation of the family 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3A071-E96E-410A-B7CD-55BFE4424E7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64152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"/>
          <p:cNvSpPr>
            <a:spLocks noGrp="1"/>
          </p:cNvSpPr>
          <p:nvPr>
            <p:ph type="title"/>
          </p:nvPr>
        </p:nvSpPr>
        <p:spPr bwMode="auto">
          <a:xfrm>
            <a:off x="467544" y="404664"/>
            <a:ext cx="7969250" cy="1066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defTabSz="914400" eaLnBrk="1">
              <a:lnSpc>
                <a:spcPct val="90000"/>
              </a:lnSpc>
            </a:pPr>
            <a:r>
              <a:rPr lang="en-US" sz="3200" b="1" dirty="0">
                <a:solidFill>
                  <a:srgbClr val="F19705"/>
                </a:solidFill>
                <a:sym typeface="Verdana" pitchFamily="34" charset="0"/>
              </a:rPr>
              <a:t>W</a:t>
            </a:r>
            <a:r>
              <a:rPr lang="en-US" sz="3200" b="1" dirty="0" smtClean="0">
                <a:solidFill>
                  <a:srgbClr val="F19705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hat is the story?</a:t>
            </a:r>
            <a:br>
              <a:rPr lang="en-US" sz="3200" b="1" dirty="0" smtClean="0">
                <a:solidFill>
                  <a:srgbClr val="F19705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</a:br>
            <a:endParaRPr lang="en-US" dirty="0" smtClean="0"/>
          </a:p>
        </p:txBody>
      </p:sp>
      <p:sp>
        <p:nvSpPr>
          <p:cNvPr id="53251" name="Rectangle 2"/>
          <p:cNvSpPr>
            <a:spLocks noGrp="1"/>
          </p:cNvSpPr>
          <p:nvPr>
            <p:ph idx="1"/>
          </p:nvPr>
        </p:nvSpPr>
        <p:spPr bwMode="auto">
          <a:xfrm>
            <a:off x="683568" y="1628800"/>
            <a:ext cx="7970838" cy="4222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  <a:normAutofit/>
          </a:bodyPr>
          <a:lstStyle/>
          <a:p>
            <a:pPr marL="244475" indent="-244475" algn="l" eaLnBrk="1">
              <a:spcBef>
                <a:spcPts val="600"/>
              </a:spcBef>
              <a:buClr>
                <a:srgbClr val="5F5F5F"/>
              </a:buClr>
              <a:buSzPct val="70000"/>
            </a:pPr>
            <a:r>
              <a:rPr lang="en-US" sz="2400" dirty="0" smtClean="0">
                <a:solidFill>
                  <a:srgbClr val="000000"/>
                </a:solidFill>
              </a:rPr>
              <a:t>Linked to the reason for the assessment</a:t>
            </a:r>
          </a:p>
          <a:p>
            <a:pPr marL="244475" indent="-244475" algn="l" eaLnBrk="1">
              <a:spcBef>
                <a:spcPts val="600"/>
              </a:spcBef>
              <a:buClr>
                <a:srgbClr val="5F5F5F"/>
              </a:buClr>
              <a:buSzPct val="70000"/>
            </a:pPr>
            <a:r>
              <a:rPr lang="en-US" sz="2400" dirty="0" smtClean="0">
                <a:solidFill>
                  <a:srgbClr val="000000"/>
                </a:solidFill>
              </a:rPr>
              <a:t>Relevant information </a:t>
            </a:r>
          </a:p>
          <a:p>
            <a:pPr marL="244475" indent="-244475" algn="l" eaLnBrk="1">
              <a:spcBef>
                <a:spcPts val="600"/>
              </a:spcBef>
              <a:buClr>
                <a:srgbClr val="5F5F5F"/>
              </a:buClr>
              <a:buSzPct val="70000"/>
            </a:pPr>
            <a:r>
              <a:rPr lang="en-US" sz="2400" dirty="0" smtClean="0">
                <a:solidFill>
                  <a:srgbClr val="000000"/>
                </a:solidFill>
              </a:rPr>
              <a:t>Relevant circumstances, facts, events</a:t>
            </a:r>
          </a:p>
          <a:p>
            <a:pPr marL="244475" indent="-244475" algn="l" eaLnBrk="1">
              <a:spcBef>
                <a:spcPts val="600"/>
              </a:spcBef>
              <a:buClr>
                <a:srgbClr val="5F5F5F"/>
              </a:buClr>
              <a:buSzPct val="70000"/>
            </a:pPr>
            <a:r>
              <a:rPr lang="en-US" sz="2400" dirty="0" smtClean="0">
                <a:solidFill>
                  <a:srgbClr val="000000"/>
                </a:solidFill>
              </a:rPr>
              <a:t>A coherent narrative</a:t>
            </a:r>
          </a:p>
          <a:p>
            <a:pPr marL="244475" indent="-244475" algn="l" eaLnBrk="1">
              <a:spcBef>
                <a:spcPts val="600"/>
              </a:spcBef>
              <a:buClr>
                <a:srgbClr val="5F5F5F"/>
              </a:buClr>
              <a:buSzPct val="70000"/>
            </a:pPr>
            <a:r>
              <a:rPr lang="en-US" sz="2400" dirty="0" smtClean="0">
                <a:solidFill>
                  <a:srgbClr val="000000"/>
                </a:solidFill>
              </a:rPr>
              <a:t>A basis for planning</a:t>
            </a:r>
            <a:endParaRPr lang="en-US" sz="36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3A071-E96E-410A-B7CD-55BFE4424E7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761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"/>
          <p:cNvSpPr>
            <a:spLocks noGrp="1"/>
          </p:cNvSpPr>
          <p:nvPr>
            <p:ph type="title"/>
          </p:nvPr>
        </p:nvSpPr>
        <p:spPr bwMode="auto">
          <a:xfrm>
            <a:off x="539552" y="404664"/>
            <a:ext cx="7969250" cy="1066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defTabSz="914400" eaLnBrk="1">
              <a:lnSpc>
                <a:spcPct val="90000"/>
              </a:lnSpc>
            </a:pPr>
            <a:r>
              <a:rPr lang="en-US" sz="3200" b="1" dirty="0">
                <a:solidFill>
                  <a:srgbClr val="F19705"/>
                </a:solidFill>
                <a:sym typeface="Verdana" pitchFamily="34" charset="0"/>
              </a:rPr>
              <a:t>W</a:t>
            </a:r>
            <a:r>
              <a:rPr lang="en-US" sz="3200" b="1" dirty="0" smtClean="0">
                <a:solidFill>
                  <a:srgbClr val="F19705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hat does the story mean?</a:t>
            </a:r>
            <a:br>
              <a:rPr lang="en-US" sz="3200" b="1" dirty="0" smtClean="0">
                <a:solidFill>
                  <a:srgbClr val="F19705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</a:br>
            <a:endParaRPr lang="en-US" dirty="0" smtClean="0"/>
          </a:p>
        </p:txBody>
      </p:sp>
      <p:sp>
        <p:nvSpPr>
          <p:cNvPr id="54275" name="Rectangle 2"/>
          <p:cNvSpPr>
            <a:spLocks noGrp="1"/>
          </p:cNvSpPr>
          <p:nvPr>
            <p:ph idx="1"/>
          </p:nvPr>
        </p:nvSpPr>
        <p:spPr bwMode="auto">
          <a:xfrm>
            <a:off x="539552" y="1628800"/>
            <a:ext cx="7970838" cy="4222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  <a:normAutofit/>
          </a:bodyPr>
          <a:lstStyle/>
          <a:p>
            <a:pPr marL="244475" indent="-244475" algn="l" eaLnBrk="1">
              <a:spcBef>
                <a:spcPts val="600"/>
              </a:spcBef>
              <a:buClr>
                <a:srgbClr val="5F5F5F"/>
              </a:buClr>
              <a:buSzPct val="70000"/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Provides a picture of the child (and families) experiences by:</a:t>
            </a:r>
          </a:p>
          <a:p>
            <a:pPr marL="244475" indent="-244475" algn="l" eaLnBrk="1">
              <a:spcBef>
                <a:spcPts val="600"/>
              </a:spcBef>
              <a:buClr>
                <a:srgbClr val="5F5F5F"/>
              </a:buClr>
              <a:buSzPct val="70000"/>
              <a:buNone/>
            </a:pPr>
            <a:endParaRPr lang="en-US" sz="2400" dirty="0" smtClean="0">
              <a:solidFill>
                <a:srgbClr val="000000"/>
              </a:solidFill>
            </a:endParaRPr>
          </a:p>
          <a:p>
            <a:pPr marL="244475" indent="-244475" algn="l" eaLnBrk="1">
              <a:spcBef>
                <a:spcPts val="600"/>
              </a:spcBef>
              <a:buClr>
                <a:srgbClr val="5F5F5F"/>
              </a:buClr>
              <a:buSzPct val="70000"/>
            </a:pPr>
            <a:r>
              <a:rPr lang="en-US" sz="2400" dirty="0" smtClean="0">
                <a:solidFill>
                  <a:srgbClr val="000000"/>
                </a:solidFill>
              </a:rPr>
              <a:t>exploring their background history as well as their current circumstances.</a:t>
            </a:r>
          </a:p>
          <a:p>
            <a:pPr marL="244475" indent="-244475" algn="l" eaLnBrk="1">
              <a:spcBef>
                <a:spcPts val="600"/>
              </a:spcBef>
              <a:buClr>
                <a:srgbClr val="5F5F5F"/>
              </a:buClr>
              <a:buSzPct val="70000"/>
            </a:pPr>
            <a:r>
              <a:rPr lang="en-US" sz="2400" dirty="0" smtClean="0">
                <a:solidFill>
                  <a:srgbClr val="000000"/>
                </a:solidFill>
              </a:rPr>
              <a:t>The relationship between information and experiences.</a:t>
            </a:r>
          </a:p>
          <a:p>
            <a:pPr marL="244475" indent="-244475" algn="l" eaLnBrk="1">
              <a:spcBef>
                <a:spcPts val="600"/>
              </a:spcBef>
              <a:buClr>
                <a:srgbClr val="5F5F5F"/>
              </a:buClr>
              <a:buSzPct val="70000"/>
            </a:pPr>
            <a:r>
              <a:rPr lang="en-US" sz="2400" dirty="0" smtClean="0">
                <a:solidFill>
                  <a:srgbClr val="000000"/>
                </a:solidFill>
              </a:rPr>
              <a:t>What does it mean for the reader? </a:t>
            </a:r>
            <a:endParaRPr lang="en-US" sz="36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3A071-E96E-410A-B7CD-55BFE4424E7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71821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"/>
          <p:cNvSpPr>
            <a:spLocks noGrp="1"/>
          </p:cNvSpPr>
          <p:nvPr>
            <p:ph type="title"/>
          </p:nvPr>
        </p:nvSpPr>
        <p:spPr bwMode="auto">
          <a:xfrm>
            <a:off x="539552" y="404664"/>
            <a:ext cx="7969250" cy="1066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defTabSz="914400" eaLnBrk="1">
              <a:lnSpc>
                <a:spcPct val="90000"/>
              </a:lnSpc>
            </a:pPr>
            <a:r>
              <a:rPr lang="en-US" sz="3600" b="1" dirty="0" smtClean="0">
                <a:solidFill>
                  <a:srgbClr val="F19705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what do needs look like?</a:t>
            </a:r>
            <a:endParaRPr lang="en-US" dirty="0" smtClean="0"/>
          </a:p>
        </p:txBody>
      </p:sp>
      <p:sp>
        <p:nvSpPr>
          <p:cNvPr id="55299" name="Rectangle 2"/>
          <p:cNvSpPr>
            <a:spLocks noGrp="1"/>
          </p:cNvSpPr>
          <p:nvPr>
            <p:ph idx="1"/>
          </p:nvPr>
        </p:nvSpPr>
        <p:spPr bwMode="auto">
          <a:xfrm>
            <a:off x="251520" y="1628800"/>
            <a:ext cx="8640960" cy="4222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244475" indent="-244475" algn="l" eaLnBrk="1">
              <a:spcBef>
                <a:spcPts val="600"/>
              </a:spcBef>
              <a:buSzPct val="70000"/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Different ways of looking at the situation:</a:t>
            </a:r>
          </a:p>
          <a:p>
            <a:pPr marL="742950" lvl="1" indent="-285750" algn="l" eaLnBrk="1">
              <a:spcBef>
                <a:spcPts val="500"/>
              </a:spcBef>
              <a:buSzPct val="70000"/>
              <a:buFont typeface="Arial" pitchFamily="34" charset="0"/>
              <a:buChar char="•"/>
            </a:pPr>
            <a:r>
              <a:rPr lang="en-US" sz="2400" i="1" dirty="0" smtClean="0">
                <a:solidFill>
                  <a:srgbClr val="000000"/>
                </a:solidFill>
              </a:rPr>
              <a:t>here is the problem, what is the solution?</a:t>
            </a:r>
          </a:p>
          <a:p>
            <a:pPr marL="742950" lvl="1" indent="-285750" algn="l" eaLnBrk="1">
              <a:spcBef>
                <a:spcPts val="500"/>
              </a:spcBef>
              <a:buSzPct val="70000"/>
              <a:buFont typeface="Arial" pitchFamily="34" charset="0"/>
              <a:buChar char="•"/>
            </a:pPr>
            <a:r>
              <a:rPr lang="en-US" sz="2400" i="1" dirty="0" smtClean="0">
                <a:solidFill>
                  <a:srgbClr val="000000"/>
                </a:solidFill>
              </a:rPr>
              <a:t>this is the story, what does this tell us about the need?</a:t>
            </a:r>
          </a:p>
          <a:p>
            <a:pPr marL="742950" lvl="1" indent="-285750" algn="l" eaLnBrk="1">
              <a:spcBef>
                <a:spcPts val="500"/>
              </a:spcBef>
              <a:buSzPct val="70000"/>
              <a:buNone/>
            </a:pPr>
            <a:endParaRPr lang="en-US" sz="2400" dirty="0" smtClean="0">
              <a:solidFill>
                <a:srgbClr val="000000"/>
              </a:solidFill>
            </a:endParaRPr>
          </a:p>
          <a:p>
            <a:pPr marL="244475" indent="-244475" algn="l" eaLnBrk="1">
              <a:spcBef>
                <a:spcPts val="600"/>
              </a:spcBef>
              <a:buSzPct val="70000"/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Focus on the needs of the individual child and family, rather than describing need:</a:t>
            </a:r>
          </a:p>
          <a:p>
            <a:pPr marL="742950" lvl="1" indent="-285750" algn="l" eaLnBrk="1">
              <a:spcBef>
                <a:spcPts val="500"/>
              </a:spcBef>
              <a:buSzPct val="70000"/>
              <a:buFont typeface="Arial" pitchFamily="34" charset="0"/>
              <a:buChar char="•"/>
            </a:pPr>
            <a:r>
              <a:rPr lang="en-US" sz="2400" i="1" dirty="0" smtClean="0">
                <a:solidFill>
                  <a:srgbClr val="000000"/>
                </a:solidFill>
              </a:rPr>
              <a:t>in </a:t>
            </a:r>
            <a:r>
              <a:rPr lang="en-US" sz="2400" b="1" i="1" dirty="0" smtClean="0">
                <a:solidFill>
                  <a:srgbClr val="000000"/>
                </a:solidFill>
              </a:rPr>
              <a:t>universal </a:t>
            </a:r>
            <a:r>
              <a:rPr lang="en-US" sz="2400" i="1" dirty="0" smtClean="0">
                <a:solidFill>
                  <a:srgbClr val="000000"/>
                </a:solidFill>
              </a:rPr>
              <a:t>terms</a:t>
            </a:r>
          </a:p>
          <a:p>
            <a:pPr marL="742950" lvl="1" indent="-285750" algn="l" eaLnBrk="1">
              <a:spcBef>
                <a:spcPts val="500"/>
              </a:spcBef>
              <a:buSzPct val="70000"/>
              <a:buFont typeface="Arial" pitchFamily="34" charset="0"/>
              <a:buChar char="•"/>
            </a:pPr>
            <a:r>
              <a:rPr lang="en-US" sz="2400" i="1" dirty="0" smtClean="0">
                <a:solidFill>
                  <a:srgbClr val="000000"/>
                </a:solidFill>
              </a:rPr>
              <a:t>in </a:t>
            </a:r>
            <a:r>
              <a:rPr lang="en-US" sz="2400" b="1" i="1" dirty="0" smtClean="0">
                <a:solidFill>
                  <a:srgbClr val="000000"/>
                </a:solidFill>
              </a:rPr>
              <a:t>service </a:t>
            </a:r>
            <a:r>
              <a:rPr lang="en-US" sz="2400" i="1" dirty="0" smtClean="0">
                <a:solidFill>
                  <a:srgbClr val="000000"/>
                </a:solidFill>
              </a:rPr>
              <a:t>terms</a:t>
            </a:r>
          </a:p>
          <a:p>
            <a:pPr marL="742950" lvl="1" indent="-285750" algn="l" eaLnBrk="1">
              <a:spcBef>
                <a:spcPts val="500"/>
              </a:spcBef>
              <a:buSzPct val="70000"/>
              <a:buFont typeface="Arial" pitchFamily="34" charset="0"/>
              <a:buChar char="•"/>
            </a:pPr>
            <a:r>
              <a:rPr lang="en-US" sz="2400" i="1" dirty="0" smtClean="0">
                <a:solidFill>
                  <a:srgbClr val="000000"/>
                </a:solidFill>
              </a:rPr>
              <a:t>in terms of an </a:t>
            </a:r>
            <a:r>
              <a:rPr lang="en-US" sz="2400" b="1" i="1" dirty="0" smtClean="0">
                <a:solidFill>
                  <a:srgbClr val="000000"/>
                </a:solidFill>
              </a:rPr>
              <a:t>assessment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3A071-E96E-410A-B7CD-55BFE4424E7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5003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"/>
          <p:cNvSpPr>
            <a:spLocks noGrp="1"/>
          </p:cNvSpPr>
          <p:nvPr>
            <p:ph type="title"/>
          </p:nvPr>
        </p:nvSpPr>
        <p:spPr bwMode="auto">
          <a:xfrm>
            <a:off x="539552" y="404664"/>
            <a:ext cx="7969250" cy="1066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defTabSz="914400" eaLnBrk="1">
              <a:lnSpc>
                <a:spcPct val="90000"/>
              </a:lnSpc>
            </a:pPr>
            <a:r>
              <a:rPr lang="en-US" sz="4000" b="1" dirty="0">
                <a:solidFill>
                  <a:srgbClr val="F19705"/>
                </a:solidFill>
                <a:sym typeface="Verdana" pitchFamily="34" charset="0"/>
              </a:rPr>
              <a:t>what needs to happen</a:t>
            </a:r>
            <a:r>
              <a:rPr lang="en-US" sz="4000" b="1" dirty="0" smtClean="0">
                <a:solidFill>
                  <a:srgbClr val="F19705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?</a:t>
            </a:r>
            <a:r>
              <a:rPr lang="en-US" sz="3200" b="1" dirty="0" smtClean="0">
                <a:solidFill>
                  <a:srgbClr val="F19705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/>
            </a:r>
            <a:br>
              <a:rPr lang="en-US" sz="3200" b="1" dirty="0" smtClean="0">
                <a:solidFill>
                  <a:srgbClr val="F19705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</a:br>
            <a:endParaRPr lang="en-US" dirty="0" smtClean="0"/>
          </a:p>
        </p:txBody>
      </p:sp>
      <p:sp>
        <p:nvSpPr>
          <p:cNvPr id="56323" name="Rectangle 2"/>
          <p:cNvSpPr>
            <a:spLocks noGrp="1"/>
          </p:cNvSpPr>
          <p:nvPr>
            <p:ph idx="1"/>
          </p:nvPr>
        </p:nvSpPr>
        <p:spPr bwMode="auto">
          <a:xfrm>
            <a:off x="539552" y="1628800"/>
            <a:ext cx="8339138" cy="4222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  <a:normAutofit/>
          </a:bodyPr>
          <a:lstStyle/>
          <a:p>
            <a:pPr marL="244475" indent="-244475" algn="l" eaLnBrk="1">
              <a:spcBef>
                <a:spcPts val="600"/>
              </a:spcBef>
              <a:buClr>
                <a:srgbClr val="5F5F5F"/>
              </a:buClr>
              <a:buSzPct val="70000"/>
            </a:pPr>
            <a:r>
              <a:rPr lang="en-US" sz="2800" dirty="0" smtClean="0">
                <a:solidFill>
                  <a:srgbClr val="000000"/>
                </a:solidFill>
              </a:rPr>
              <a:t>Identify the impact on the child and family.</a:t>
            </a:r>
          </a:p>
          <a:p>
            <a:pPr marL="244475" indent="-244475" algn="l" eaLnBrk="1">
              <a:spcBef>
                <a:spcPts val="600"/>
              </a:spcBef>
              <a:buClr>
                <a:srgbClr val="5F5F5F"/>
              </a:buClr>
              <a:buSzPct val="70000"/>
            </a:pPr>
            <a:r>
              <a:rPr lang="en-US" sz="2800" dirty="0" smtClean="0">
                <a:solidFill>
                  <a:srgbClr val="000000"/>
                </a:solidFill>
              </a:rPr>
              <a:t>Analysis </a:t>
            </a:r>
          </a:p>
          <a:p>
            <a:pPr lvl="1">
              <a:spcBef>
                <a:spcPts val="500"/>
              </a:spcBef>
              <a:buClr>
                <a:srgbClr val="5F5F5F"/>
              </a:buClr>
              <a:buSzPct val="60000"/>
            </a:pPr>
            <a:r>
              <a:rPr lang="en-US" dirty="0" err="1" smtClean="0">
                <a:solidFill>
                  <a:srgbClr val="000000"/>
                </a:solidFill>
              </a:rPr>
              <a:t>Hypothesising</a:t>
            </a:r>
            <a:endParaRPr lang="en-US" dirty="0" smtClean="0">
              <a:solidFill>
                <a:srgbClr val="000000"/>
              </a:solidFill>
            </a:endParaRPr>
          </a:p>
          <a:p>
            <a:pPr lvl="1">
              <a:spcBef>
                <a:spcPts val="500"/>
              </a:spcBef>
              <a:buClr>
                <a:srgbClr val="5F5F5F"/>
              </a:buClr>
              <a:buSzPct val="60000"/>
            </a:pPr>
            <a:r>
              <a:rPr lang="en-US" dirty="0" smtClean="0">
                <a:solidFill>
                  <a:srgbClr val="000000"/>
                </a:solidFill>
              </a:rPr>
              <a:t>Testing </a:t>
            </a:r>
          </a:p>
          <a:p>
            <a:pPr lvl="1">
              <a:spcBef>
                <a:spcPts val="500"/>
              </a:spcBef>
              <a:buClr>
                <a:srgbClr val="5F5F5F"/>
              </a:buClr>
              <a:buSzPct val="60000"/>
            </a:pPr>
            <a:r>
              <a:rPr lang="en-US" dirty="0" smtClean="0">
                <a:solidFill>
                  <a:srgbClr val="000000"/>
                </a:solidFill>
              </a:rPr>
              <a:t>Reflecting</a:t>
            </a:r>
          </a:p>
          <a:p>
            <a:pPr marL="244475" indent="-244475">
              <a:spcBef>
                <a:spcPts val="600"/>
              </a:spcBef>
              <a:buClr>
                <a:srgbClr val="5F5F5F"/>
              </a:buClr>
              <a:buSzPct val="70000"/>
            </a:pPr>
            <a:r>
              <a:rPr lang="en-US" sz="2800" dirty="0" smtClean="0">
                <a:solidFill>
                  <a:srgbClr val="000000"/>
                </a:solidFill>
              </a:rPr>
              <a:t>Planning </a:t>
            </a:r>
            <a:endParaRPr lang="en-US" sz="2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3A071-E96E-410A-B7CD-55BFE4424E7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66380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"/>
          <p:cNvSpPr>
            <a:spLocks noGrp="1"/>
          </p:cNvSpPr>
          <p:nvPr>
            <p:ph type="title"/>
          </p:nvPr>
        </p:nvSpPr>
        <p:spPr bwMode="auto">
          <a:xfrm>
            <a:off x="611560" y="404664"/>
            <a:ext cx="7969250" cy="1066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defTabSz="914400" eaLnBrk="1">
              <a:lnSpc>
                <a:spcPct val="90000"/>
              </a:lnSpc>
            </a:pPr>
            <a:r>
              <a:rPr lang="en-US" sz="3600" b="1" dirty="0">
                <a:solidFill>
                  <a:srgbClr val="F19705"/>
                </a:solidFill>
                <a:sym typeface="Verdana" pitchFamily="34" charset="0"/>
              </a:rPr>
              <a:t>H</a:t>
            </a:r>
            <a:r>
              <a:rPr lang="en-US" sz="3600" b="1" dirty="0" smtClean="0">
                <a:solidFill>
                  <a:srgbClr val="F19705"/>
                </a:solidFill>
                <a:sym typeface="Verdana" pitchFamily="34" charset="0"/>
              </a:rPr>
              <a:t>ow will we know we are making progress?</a:t>
            </a:r>
            <a:r>
              <a:rPr lang="en-US" sz="2400" b="1" dirty="0" smtClean="0">
                <a:solidFill>
                  <a:srgbClr val="F19705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/>
            </a:r>
            <a:br>
              <a:rPr lang="en-US" sz="2400" b="1" dirty="0" smtClean="0">
                <a:solidFill>
                  <a:srgbClr val="F19705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</a:br>
            <a:endParaRPr lang="en-US" dirty="0" smtClean="0"/>
          </a:p>
        </p:txBody>
      </p:sp>
      <p:pic>
        <p:nvPicPr>
          <p:cNvPr id="57347" name="Picture 2" descr="MC900391162[1].pd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657184">
            <a:off x="4300611" y="2960688"/>
            <a:ext cx="1347788" cy="1306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7348" name="AutoShape 3"/>
          <p:cNvSpPr>
            <a:spLocks/>
          </p:cNvSpPr>
          <p:nvPr/>
        </p:nvSpPr>
        <p:spPr bwMode="auto">
          <a:xfrm>
            <a:off x="839861" y="2211388"/>
            <a:ext cx="2914650" cy="954087"/>
          </a:xfrm>
          <a:custGeom>
            <a:avLst/>
            <a:gdLst>
              <a:gd name="T0" fmla="*/ 2147483647 w 21600"/>
              <a:gd name="T1" fmla="*/ 930736825 h 21600"/>
              <a:gd name="T2" fmla="*/ 2147483647 w 21600"/>
              <a:gd name="T3" fmla="*/ 930736825 h 21600"/>
              <a:gd name="T4" fmla="*/ 2147483647 w 21600"/>
              <a:gd name="T5" fmla="*/ 930736825 h 21600"/>
              <a:gd name="T6" fmla="*/ 2147483647 w 21600"/>
              <a:gd name="T7" fmla="*/ 9307368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algn="ctr" defTabSz="914400"/>
            <a:r>
              <a:rPr lang="en-US" sz="1800" dirty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Specific outcomes</a:t>
            </a:r>
            <a:endParaRPr lang="en-US" dirty="0"/>
          </a:p>
        </p:txBody>
      </p:sp>
      <p:sp>
        <p:nvSpPr>
          <p:cNvPr id="57349" name="AutoShape 4"/>
          <p:cNvSpPr>
            <a:spLocks/>
          </p:cNvSpPr>
          <p:nvPr/>
        </p:nvSpPr>
        <p:spPr bwMode="auto">
          <a:xfrm>
            <a:off x="1093787" y="3861048"/>
            <a:ext cx="3327400" cy="13843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defTabSz="914400"/>
            <a:endParaRPr lang="en-US" sz="1800" dirty="0">
              <a:latin typeface="Verdana" pitchFamily="34" charset="0"/>
              <a:ea typeface="Verdana" pitchFamily="34" charset="0"/>
              <a:cs typeface="Verdana" pitchFamily="34" charset="0"/>
              <a:sym typeface="Verdana" pitchFamily="34" charset="0"/>
            </a:endParaRPr>
          </a:p>
          <a:p>
            <a:pPr defTabSz="914400"/>
            <a:r>
              <a:rPr lang="en-US" sz="1800" dirty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Clear 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    Measurable</a:t>
            </a:r>
            <a:endParaRPr lang="en-US" dirty="0"/>
          </a:p>
        </p:txBody>
      </p:sp>
      <p:grpSp>
        <p:nvGrpSpPr>
          <p:cNvPr id="57350" name="Group 5"/>
          <p:cNvGrpSpPr>
            <a:grpSpLocks/>
          </p:cNvGrpSpPr>
          <p:nvPr/>
        </p:nvGrpSpPr>
        <p:grpSpPr bwMode="auto">
          <a:xfrm>
            <a:off x="1309811" y="2924944"/>
            <a:ext cx="1981200" cy="1163638"/>
            <a:chOff x="0" y="0"/>
            <a:chExt cx="156" cy="92"/>
          </a:xfrm>
        </p:grpSpPr>
        <p:sp>
          <p:nvSpPr>
            <p:cNvPr id="57352" name="AutoShape 6"/>
            <p:cNvSpPr>
              <a:spLocks/>
            </p:cNvSpPr>
            <p:nvPr/>
          </p:nvSpPr>
          <p:spPr bwMode="auto">
            <a:xfrm rot="-5400000">
              <a:off x="61" y="-61"/>
              <a:ext cx="33" cy="15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0"/>
                  </a:moveTo>
                  <a:lnTo>
                    <a:pt x="21600" y="0"/>
                  </a:lnTo>
                  <a:cubicBezTo>
                    <a:pt x="15635" y="0"/>
                    <a:pt x="10800" y="805"/>
                    <a:pt x="10800" y="1800"/>
                  </a:cubicBezTo>
                  <a:lnTo>
                    <a:pt x="10800" y="9000"/>
                  </a:lnTo>
                  <a:cubicBezTo>
                    <a:pt x="10800" y="9994"/>
                    <a:pt x="5964" y="10800"/>
                    <a:pt x="0" y="10800"/>
                  </a:cubicBezTo>
                  <a:cubicBezTo>
                    <a:pt x="5964" y="10800"/>
                    <a:pt x="10800" y="11605"/>
                    <a:pt x="10800" y="12600"/>
                  </a:cubicBezTo>
                  <a:lnTo>
                    <a:pt x="10800" y="19800"/>
                  </a:lnTo>
                  <a:cubicBezTo>
                    <a:pt x="10800" y="20794"/>
                    <a:pt x="15635" y="21600"/>
                    <a:pt x="21600" y="21600"/>
                  </a:cubicBezTo>
                </a:path>
              </a:pathLst>
            </a:custGeom>
            <a:noFill/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GB"/>
            </a:p>
          </p:txBody>
        </p:sp>
        <p:sp>
          <p:nvSpPr>
            <p:cNvPr id="57353" name="Line 7"/>
            <p:cNvSpPr>
              <a:spLocks noChangeShapeType="1"/>
            </p:cNvSpPr>
            <p:nvPr/>
          </p:nvSpPr>
          <p:spPr bwMode="auto">
            <a:xfrm flipV="1">
              <a:off x="10" y="32"/>
              <a:ext cx="68" cy="53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354" name="Line 8"/>
            <p:cNvSpPr>
              <a:spLocks noChangeShapeType="1"/>
            </p:cNvSpPr>
            <p:nvPr/>
          </p:nvSpPr>
          <p:spPr bwMode="auto">
            <a:xfrm flipH="1" flipV="1">
              <a:off x="78" y="32"/>
              <a:ext cx="60" cy="6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7351" name="AutoShape 9"/>
          <p:cNvSpPr>
            <a:spLocks/>
          </p:cNvSpPr>
          <p:nvPr/>
        </p:nvSpPr>
        <p:spPr bwMode="auto">
          <a:xfrm>
            <a:off x="6097661" y="3165475"/>
            <a:ext cx="2290763" cy="18161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defTabSz="914400"/>
            <a:r>
              <a:rPr lang="en-US" sz="1800" dirty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Identified </a:t>
            </a:r>
          </a:p>
          <a:p>
            <a:pPr defTabSz="914400"/>
            <a:r>
              <a:rPr lang="en-US" sz="1800" dirty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needs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3A071-E96E-410A-B7CD-55BFE4424E73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23693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</TotalTime>
  <Words>288</Words>
  <Application>Microsoft Office PowerPoint</Application>
  <PresentationFormat>On-screen Show (4:3)</PresentationFormat>
  <Paragraphs>67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Custom Design</vt:lpstr>
      <vt:lpstr>Analysis and Critical Thinking in Assessment</vt:lpstr>
      <vt:lpstr>What is the problem?</vt:lpstr>
      <vt:lpstr>Analysing assessments: the five anchor principles</vt:lpstr>
      <vt:lpstr>Why is the assessment being done?</vt:lpstr>
      <vt:lpstr>What is the story? </vt:lpstr>
      <vt:lpstr>What does the story mean? </vt:lpstr>
      <vt:lpstr>what do needs look like?</vt:lpstr>
      <vt:lpstr>what needs to happen? </vt:lpstr>
      <vt:lpstr>How will we know we are making progress? </vt:lpstr>
    </vt:vector>
  </TitlesOfParts>
  <Company>The Dartington Hall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and Critical Thinking in Assessment</dc:title>
  <dc:creator>Louise Hagan</dc:creator>
  <cp:lastModifiedBy>Claudia Martins</cp:lastModifiedBy>
  <cp:revision>18</cp:revision>
  <dcterms:created xsi:type="dcterms:W3CDTF">2013-06-24T13:02:30Z</dcterms:created>
  <dcterms:modified xsi:type="dcterms:W3CDTF">2014-07-06T07:59:10Z</dcterms:modified>
</cp:coreProperties>
</file>